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312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3" r:id="rId23"/>
    <p:sldId id="277" r:id="rId24"/>
    <p:sldId id="278" r:id="rId25"/>
    <p:sldId id="279" r:id="rId26"/>
    <p:sldId id="280" r:id="rId27"/>
    <p:sldId id="281" r:id="rId28"/>
    <p:sldId id="291" r:id="rId29"/>
    <p:sldId id="292" r:id="rId30"/>
    <p:sldId id="282" r:id="rId31"/>
    <p:sldId id="293" r:id="rId32"/>
    <p:sldId id="294" r:id="rId33"/>
    <p:sldId id="283" r:id="rId34"/>
    <p:sldId id="295" r:id="rId35"/>
    <p:sldId id="296" r:id="rId36"/>
    <p:sldId id="284" r:id="rId37"/>
    <p:sldId id="297" r:id="rId38"/>
    <p:sldId id="298" r:id="rId39"/>
    <p:sldId id="287" r:id="rId40"/>
    <p:sldId id="299" r:id="rId41"/>
    <p:sldId id="300" r:id="rId42"/>
    <p:sldId id="285" r:id="rId43"/>
    <p:sldId id="301" r:id="rId44"/>
    <p:sldId id="302" r:id="rId45"/>
    <p:sldId id="286" r:id="rId46"/>
    <p:sldId id="303" r:id="rId47"/>
    <p:sldId id="304" r:id="rId48"/>
    <p:sldId id="288" r:id="rId49"/>
    <p:sldId id="305" r:id="rId50"/>
    <p:sldId id="306" r:id="rId51"/>
    <p:sldId id="289" r:id="rId52"/>
    <p:sldId id="307" r:id="rId53"/>
    <p:sldId id="308" r:id="rId54"/>
    <p:sldId id="290" r:id="rId55"/>
    <p:sldId id="309" r:id="rId56"/>
    <p:sldId id="310" r:id="rId57"/>
    <p:sldId id="31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E958-5A61-4C4E-8675-5E8493C3A178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BD34-295E-4807-8034-CCB1B0DA4829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E958-5A61-4C4E-8675-5E8493C3A178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BD34-295E-4807-8034-CCB1B0DA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E958-5A61-4C4E-8675-5E8493C3A178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BD34-295E-4807-8034-CCB1B0DA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E958-5A61-4C4E-8675-5E8493C3A178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BD34-295E-4807-8034-CCB1B0DA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E958-5A61-4C4E-8675-5E8493C3A178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BD34-295E-4807-8034-CCB1B0DA48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E958-5A61-4C4E-8675-5E8493C3A178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BD34-295E-4807-8034-CCB1B0DA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E958-5A61-4C4E-8675-5E8493C3A178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BD34-295E-4807-8034-CCB1B0DA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E958-5A61-4C4E-8675-5E8493C3A178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BD34-295E-4807-8034-CCB1B0DA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E958-5A61-4C4E-8675-5E8493C3A178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BD34-295E-4807-8034-CCB1B0DA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E958-5A61-4C4E-8675-5E8493C3A178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BD34-295E-4807-8034-CCB1B0DA4829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E958-5A61-4C4E-8675-5E8493C3A178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BD34-295E-4807-8034-CCB1B0DA4829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B3E958-5A61-4C4E-8675-5E8493C3A178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22BD34-295E-4807-8034-CCB1B0DA482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yNHlC1aaCz8&amp;feature=youtu.be&amp;list=PLW2Azv3EygnqOmvDYjcfmr2-EzT4dfXNj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yNHlC1aaCz8?list=PLW2Azv3EygnqOmvDYjcfmr2-EzT4dfXNj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I_izvAbhEx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and Consumer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Hands-Only CPR</a:t>
            </a:r>
          </a:p>
          <a:p>
            <a:r>
              <a:rPr lang="en-US" sz="3200" dirty="0" smtClean="0"/>
              <a:t>By</a:t>
            </a:r>
            <a:r>
              <a:rPr lang="en-US" sz="3200" dirty="0" smtClean="0"/>
              <a:t>: Luanne Warren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61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44000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572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Recognize the signs and symptoms of cardiac events/sudden death emergencies (heart attack, drowning, electrocution, and asphyxiation).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88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 Three C’s of Emergencies!</a:t>
            </a:r>
            <a:endParaRPr lang="en-US" sz="4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6858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25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Check out the situation.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33525"/>
            <a:ext cx="57150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0" y="562657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Secure the scene.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835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Call for help.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/>
              <a:t>locate nearest phone. 	</a:t>
            </a:r>
          </a:p>
          <a:p>
            <a:pPr>
              <a:defRPr/>
            </a:pPr>
            <a:r>
              <a:rPr lang="en-US" sz="3200" b="1" dirty="0" smtClean="0"/>
              <a:t>provide </a:t>
            </a:r>
            <a:r>
              <a:rPr lang="en-US" sz="3200" b="1" dirty="0"/>
              <a:t>EMS with current address. 	</a:t>
            </a:r>
          </a:p>
          <a:p>
            <a:pPr>
              <a:defRPr/>
            </a:pPr>
            <a:r>
              <a:rPr lang="en-US" sz="3200" b="1" dirty="0"/>
              <a:t>p</a:t>
            </a:r>
            <a:r>
              <a:rPr lang="en-US" sz="3200" b="1" dirty="0" smtClean="0"/>
              <a:t>rovide </a:t>
            </a:r>
            <a:r>
              <a:rPr lang="en-US" sz="3200" b="1" dirty="0"/>
              <a:t>number for EMS to contact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672013" cy="311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23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Care for the victim.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284384" cy="484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958508" cy="195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2284126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89" y="5329238"/>
            <a:ext cx="2048727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1485034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4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CPR and AED Use for Schools- Part 1- Hands Only CPR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80142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3013" y="5548958"/>
            <a:ext cx="530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4"/>
              </a:rPr>
              <a:t>Click to start </a:t>
            </a:r>
            <a:r>
              <a:rPr lang="en-US" sz="3200" dirty="0" smtClean="0">
                <a:hlinkClick r:id="rId4"/>
              </a:rPr>
              <a:t>video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52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b="1" dirty="0"/>
              <a:t>Check the scene for safety. </a:t>
            </a:r>
          </a:p>
          <a:p>
            <a:r>
              <a:rPr lang="en-US" sz="3200" b="1" dirty="0"/>
              <a:t>Tap and shout to check responsiveness of the victim.</a:t>
            </a:r>
          </a:p>
          <a:p>
            <a:r>
              <a:rPr lang="en-US" sz="3200" b="1" dirty="0"/>
              <a:t>Are you okay?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64" y="1524000"/>
            <a:ext cx="4197024" cy="322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2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200" b="1" dirty="0" smtClean="0"/>
              <a:t>Check </a:t>
            </a:r>
            <a:r>
              <a:rPr lang="en-US" sz="3200" b="1" dirty="0"/>
              <a:t>breathing </a:t>
            </a:r>
          </a:p>
          <a:p>
            <a:pPr>
              <a:defRPr/>
            </a:pPr>
            <a:r>
              <a:rPr lang="en-US" sz="3200" b="1" dirty="0"/>
              <a:t>Open the airway</a:t>
            </a:r>
          </a:p>
          <a:p>
            <a:pPr>
              <a:defRPr/>
            </a:pPr>
            <a:r>
              <a:rPr lang="en-US" sz="3200" b="1" dirty="0" smtClean="0"/>
              <a:t>Tilt </a:t>
            </a:r>
            <a:r>
              <a:rPr lang="en-US" sz="3200" b="1" dirty="0"/>
              <a:t>the head back by pressing on the forehead with one hand and lifting the chin with the other. </a:t>
            </a:r>
          </a:p>
          <a:p>
            <a:pPr>
              <a:defRPr/>
            </a:pPr>
            <a:r>
              <a:rPr lang="en-US" sz="3200" b="1" dirty="0" smtClean="0"/>
              <a:t>LOOK, LISTEN, and FEEL for breathing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73" y="2057400"/>
            <a:ext cx="3947244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3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If the victim is unresponsive and there is no sign of breathing, immediately send someone or call for help (911</a:t>
            </a:r>
            <a:r>
              <a:rPr lang="en-US" sz="3200" b="1" dirty="0" smtClean="0"/>
              <a:t>), </a:t>
            </a:r>
            <a:r>
              <a:rPr lang="en-US" sz="3200" b="1" dirty="0"/>
              <a:t>and then begin CPR.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02527"/>
            <a:ext cx="4181475" cy="289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1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victim for compressions.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1454727"/>
            <a:ext cx="5515841" cy="494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3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40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Essential Standard</a:t>
            </a:r>
          </a:p>
          <a:p>
            <a:pPr marL="0" indent="0">
              <a:buNone/>
            </a:pPr>
            <a:r>
              <a:rPr lang="en-US" sz="3200" dirty="0" smtClean="0"/>
              <a:t>8.PCH.4 – Analyze necessary steps to prevent and respond to unintentional injury.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886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Clarifying Objective</a:t>
            </a:r>
          </a:p>
          <a:p>
            <a:pPr marL="0" indent="0">
              <a:buNone/>
            </a:pPr>
            <a:r>
              <a:rPr lang="en-US" sz="3200" dirty="0"/>
              <a:t>8.PCH.4.2 – Demonstrate basic CPR techniques and procedures on a mannequin and pass a Red Cross or American Heart Association approved test of CPR skills.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b="1" dirty="0"/>
              <a:t>Place the heel of one hand on the center of the breastbone, between the nipples.</a:t>
            </a:r>
          </a:p>
          <a:p>
            <a:r>
              <a:rPr lang="en-US" sz="3200" b="1" dirty="0"/>
              <a:t>Place your free hand on top and lock fingers.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048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34163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9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/>
              <a:t>Compress the chest with your upper body weight keeping the heel of your hand centered on the breastbone. </a:t>
            </a:r>
          </a:p>
          <a:p>
            <a:pPr>
              <a:defRPr/>
            </a:pPr>
            <a:r>
              <a:rPr lang="en-US" sz="3200" b="1" dirty="0"/>
              <a:t>Keep elbows locked.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93273"/>
            <a:ext cx="415636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2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body position.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68962"/>
            <a:ext cx="3810000" cy="445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8962"/>
            <a:ext cx="3792212" cy="443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4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Give chest compressions at a rate of 100 per minute. compression depth (2 inches) 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Speed </a:t>
            </a:r>
            <a:r>
              <a:rPr lang="en-US" sz="3200" b="1" dirty="0">
                <a:solidFill>
                  <a:schemeClr val="tx1"/>
                </a:solidFill>
              </a:rPr>
              <a:t>(100 per minute)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16764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27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compressions until…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/>
              <a:t>the </a:t>
            </a:r>
            <a:r>
              <a:rPr lang="en-US" sz="3200" b="1" dirty="0"/>
              <a:t>victim shows an obvious sign of life</a:t>
            </a:r>
          </a:p>
          <a:p>
            <a:pPr>
              <a:defRPr/>
            </a:pPr>
            <a:r>
              <a:rPr lang="en-US" sz="3200" b="1" dirty="0"/>
              <a:t>the scene becomes unsafe</a:t>
            </a:r>
          </a:p>
          <a:p>
            <a:pPr>
              <a:defRPr/>
            </a:pPr>
            <a:r>
              <a:rPr lang="en-US" sz="3200" b="1" dirty="0"/>
              <a:t>an AED becomes available</a:t>
            </a:r>
          </a:p>
          <a:p>
            <a:pPr>
              <a:defRPr/>
            </a:pPr>
            <a:r>
              <a:rPr lang="en-US" sz="3200" b="1" dirty="0"/>
              <a:t>you are too exhausted to continue</a:t>
            </a:r>
          </a:p>
          <a:p>
            <a:pPr>
              <a:defRPr/>
            </a:pPr>
            <a:r>
              <a:rPr lang="en-US" sz="3200" b="1" dirty="0"/>
              <a:t>or a trained responder takes over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33" y="4572000"/>
            <a:ext cx="3385942" cy="195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4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hands-only CPR</a:t>
            </a:r>
            <a:endParaRPr lang="en-US" dirty="0"/>
          </a:p>
        </p:txBody>
      </p:sp>
      <p:pic>
        <p:nvPicPr>
          <p:cNvPr id="1126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524000"/>
            <a:ext cx="5314950" cy="45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5690092"/>
            <a:ext cx="539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2"/>
              </a:rPr>
              <a:t>Click to start music if it does not start automatically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9367" y="2209800"/>
            <a:ext cx="52052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Hands-Only CPR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Quiz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5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What is the correct order for the </a:t>
            </a:r>
            <a:r>
              <a:rPr lang="en-US" sz="3200" dirty="0" err="1"/>
              <a:t>three”C’s</a:t>
            </a:r>
            <a:r>
              <a:rPr lang="en-US" sz="3200" dirty="0"/>
              <a:t>”?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>
                <a:hlinkClick r:id="rId2" action="ppaction://hlinksldjump"/>
              </a:rPr>
              <a:t>A. call, check care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>
                <a:hlinkClick r:id="rId3" action="ppaction://hlinksldjump"/>
              </a:rPr>
              <a:t>B. check, call, care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>
                <a:hlinkClick r:id="rId2" action="ppaction://hlinksldjump"/>
              </a:rPr>
              <a:t>C. care, call, check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>
                <a:hlinkClick r:id="rId2" action="ppaction://hlinksldjump"/>
              </a:rPr>
              <a:t>D. care check call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0399" y="2091569"/>
            <a:ext cx="4423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Your answer is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CORRECT!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4980" y="2819400"/>
            <a:ext cx="445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Wrong Answer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73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Objectives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The student will:</a:t>
            </a:r>
          </a:p>
          <a:p>
            <a:r>
              <a:rPr lang="en-US" sz="3200" b="1" dirty="0" smtClean="0"/>
              <a:t>demonstrate </a:t>
            </a:r>
            <a:r>
              <a:rPr lang="en-US" sz="3200" b="1" dirty="0"/>
              <a:t>proper procedures of check, call, care </a:t>
            </a:r>
          </a:p>
          <a:p>
            <a:r>
              <a:rPr lang="en-US" sz="3200" b="1" dirty="0" smtClean="0"/>
              <a:t>demonstrate </a:t>
            </a:r>
            <a:r>
              <a:rPr lang="en-US" sz="3200" b="1" dirty="0"/>
              <a:t>basic CPR techniques on a mannequin </a:t>
            </a:r>
          </a:p>
          <a:p>
            <a:r>
              <a:rPr lang="en-US" sz="3200" b="1" dirty="0" smtClean="0"/>
              <a:t>pass </a:t>
            </a:r>
            <a:r>
              <a:rPr lang="en-US" sz="3200" b="1" dirty="0"/>
              <a:t>a Red Cross or American Heart Association approved test of CPR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leading cause of death in adults </a:t>
            </a:r>
            <a:r>
              <a:rPr lang="en-US" sz="3200" dirty="0" smtClean="0"/>
              <a:t>is ____________.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3200" dirty="0" smtClean="0">
                <a:hlinkClick r:id="rId2" action="ppaction://hlinksldjump"/>
              </a:rPr>
              <a:t>A. Suicide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3" action="ppaction://hlinksldjump"/>
              </a:rPr>
              <a:t>B. Cardiac Arrest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2" action="ppaction://hlinksldjump"/>
              </a:rPr>
              <a:t>C. High Blood Pressure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2" action="ppaction://hlinksldjump"/>
              </a:rPr>
              <a:t>D. Choking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0399" y="2091569"/>
            <a:ext cx="4423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Your answer is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CORRECT!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26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4980" y="2819400"/>
            <a:ext cx="445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Wrong Answer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35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preferred way to check for breathing is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3200" dirty="0" smtClean="0">
                <a:hlinkClick r:id="rId2" action="ppaction://hlinksldjump"/>
              </a:rPr>
              <a:t>A. look, listen, and feel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3" action="ppaction://hlinksldjump"/>
              </a:rPr>
              <a:t>B. fingers on the carotid artery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3" action="ppaction://hlinksldjump"/>
              </a:rPr>
              <a:t>C. shake, rattle, and roll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3" action="ppaction://hlinksldjump"/>
              </a:rPr>
              <a:t>D. tap and shout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0399" y="2091569"/>
            <a:ext cx="4423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Your answer is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CORRECT!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5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4980" y="2819400"/>
            <a:ext cx="445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Wrong Answer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301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You </a:t>
            </a:r>
            <a:r>
              <a:rPr lang="en-US" sz="3200" dirty="0"/>
              <a:t>should continue CPR until: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3200" dirty="0" smtClean="0">
                <a:hlinkClick r:id="rId2" action="ppaction://hlinksldjump"/>
              </a:rPr>
              <a:t>A. The </a:t>
            </a:r>
            <a:r>
              <a:rPr lang="en-US" sz="3200" dirty="0">
                <a:hlinkClick r:id="rId2" action="ppaction://hlinksldjump"/>
              </a:rPr>
              <a:t>victim begins breathing on his/her </a:t>
            </a:r>
            <a:r>
              <a:rPr lang="en-US" sz="3200" dirty="0" smtClean="0"/>
              <a:t>	</a:t>
            </a:r>
            <a:r>
              <a:rPr lang="en-US" sz="3200" dirty="0" smtClean="0">
                <a:hlinkClick r:id="rId2" action="ppaction://hlinksldjump"/>
              </a:rPr>
              <a:t>own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2" action="ppaction://hlinksldjump"/>
              </a:rPr>
              <a:t>B. Emergency </a:t>
            </a:r>
            <a:r>
              <a:rPr lang="en-US" sz="3200" dirty="0">
                <a:hlinkClick r:id="rId2" action="ppaction://hlinksldjump"/>
              </a:rPr>
              <a:t>Medical Technicians arrive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2" action="ppaction://hlinksldjump"/>
              </a:rPr>
              <a:t>C. You </a:t>
            </a:r>
            <a:r>
              <a:rPr lang="en-US" sz="3200" dirty="0">
                <a:hlinkClick r:id="rId2" action="ppaction://hlinksldjump"/>
              </a:rPr>
              <a:t>get relief from another person </a:t>
            </a:r>
            <a:r>
              <a:rPr lang="en-US" sz="3200" dirty="0" smtClean="0"/>
              <a:t>	</a:t>
            </a:r>
            <a:r>
              <a:rPr lang="en-US" sz="3200" dirty="0" smtClean="0">
                <a:hlinkClick r:id="rId2" action="ppaction://hlinksldjump"/>
              </a:rPr>
              <a:t>trained </a:t>
            </a:r>
            <a:r>
              <a:rPr lang="en-US" sz="3200" dirty="0">
                <a:hlinkClick r:id="rId2" action="ppaction://hlinksldjump"/>
              </a:rPr>
              <a:t>in </a:t>
            </a:r>
            <a:r>
              <a:rPr lang="en-US" sz="3200" dirty="0" smtClean="0">
                <a:hlinkClick r:id="rId2" action="ppaction://hlinksldjump"/>
              </a:rPr>
              <a:t>CPR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3" action="ppaction://hlinksldjump"/>
              </a:rPr>
              <a:t>D. Any </a:t>
            </a:r>
            <a:r>
              <a:rPr lang="en-US" sz="3200" dirty="0">
                <a:hlinkClick r:id="rId3" action="ppaction://hlinksldjump"/>
              </a:rPr>
              <a:t>of the above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0399" y="2091569"/>
            <a:ext cx="4423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Your answer is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CORRECT!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6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4980" y="2819400"/>
            <a:ext cx="445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Wrong Answer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98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For compressions in adult CPR hands should be placed </a:t>
            </a:r>
            <a:r>
              <a:rPr lang="en-US" sz="3200" dirty="0" smtClean="0"/>
              <a:t>on: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3200" dirty="0" smtClean="0">
                <a:hlinkClick r:id="rId2" action="ppaction://hlinksldjump"/>
              </a:rPr>
              <a:t>A. The </a:t>
            </a:r>
            <a:r>
              <a:rPr lang="en-US" sz="3200" dirty="0">
                <a:hlinkClick r:id="rId2" action="ppaction://hlinksldjump"/>
              </a:rPr>
              <a:t>center of the breast bone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3200" dirty="0" smtClean="0">
                <a:hlinkClick r:id="rId3" action="ppaction://hlinksldjump"/>
              </a:rPr>
              <a:t>B. On </a:t>
            </a:r>
            <a:r>
              <a:rPr lang="en-US" sz="3200" dirty="0">
                <a:hlinkClick r:id="rId3" action="ppaction://hlinksldjump"/>
              </a:rPr>
              <a:t>the left side of the chest directly on </a:t>
            </a:r>
            <a:r>
              <a:rPr lang="en-US" sz="3200" dirty="0" smtClean="0"/>
              <a:t>	</a:t>
            </a:r>
            <a:r>
              <a:rPr lang="en-US" sz="3200" dirty="0" smtClean="0">
                <a:hlinkClick r:id="rId3" action="ppaction://hlinksldjump"/>
              </a:rPr>
              <a:t>top of the </a:t>
            </a:r>
            <a:r>
              <a:rPr lang="en-US" sz="3200" dirty="0">
                <a:hlinkClick r:id="rId3" action="ppaction://hlinksldjump"/>
              </a:rPr>
              <a:t>heart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3" action="ppaction://hlinksldjump"/>
              </a:rPr>
              <a:t>C. The </a:t>
            </a:r>
            <a:r>
              <a:rPr lang="en-US" sz="3200" dirty="0">
                <a:hlinkClick r:id="rId3" action="ppaction://hlinksldjump"/>
              </a:rPr>
              <a:t>center of either lung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3" action="ppaction://hlinksldjump"/>
              </a:rPr>
              <a:t>D. All </a:t>
            </a:r>
            <a:r>
              <a:rPr lang="en-US" sz="3200" dirty="0">
                <a:hlinkClick r:id="rId3" action="ppaction://hlinksldjump"/>
              </a:rPr>
              <a:t>of the above are acceptable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/>
              <a:t>I can pass a Red Cross or American Heart Association approved test of CPR skills.</a:t>
            </a:r>
          </a:p>
          <a:p>
            <a:pPr>
              <a:buNone/>
            </a:pPr>
            <a:r>
              <a:rPr lang="en-US" sz="3200" b="1" dirty="0"/>
              <a:t>I will demonstrate proper procedures of check, call, </a:t>
            </a:r>
            <a:r>
              <a:rPr lang="en-US" sz="3200" b="1" dirty="0" smtClean="0"/>
              <a:t>and care</a:t>
            </a:r>
            <a:r>
              <a:rPr lang="en-US" sz="3200" b="1" dirty="0"/>
              <a:t>. </a:t>
            </a:r>
          </a:p>
          <a:p>
            <a:pPr>
              <a:buNone/>
            </a:pPr>
            <a:r>
              <a:rPr lang="en-US" sz="3200" b="1" dirty="0"/>
              <a:t>I will demonstrate basic CPR techniques on a mannequin.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0399" y="2091569"/>
            <a:ext cx="4423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Your answer is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CORRECT!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48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4980" y="2819400"/>
            <a:ext cx="445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Wrong Answer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72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What is the preferred method for determining responsiveness?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3200" dirty="0" smtClean="0">
                <a:hlinkClick r:id="rId2" action="ppaction://hlinksldjump"/>
              </a:rPr>
              <a:t>A. Scream </a:t>
            </a:r>
            <a:r>
              <a:rPr lang="en-US" sz="3200" dirty="0">
                <a:hlinkClick r:id="rId2" action="ppaction://hlinksldjump"/>
              </a:rPr>
              <a:t>and Shake</a:t>
            </a:r>
            <a:r>
              <a:rPr lang="en-US" sz="3200" dirty="0"/>
              <a:t>		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2" action="ppaction://hlinksldjump"/>
              </a:rPr>
              <a:t>B. Feel </a:t>
            </a:r>
            <a:r>
              <a:rPr lang="en-US" sz="3200" dirty="0">
                <a:hlinkClick r:id="rId2" action="ppaction://hlinksldjump"/>
              </a:rPr>
              <a:t>the forehead</a:t>
            </a:r>
            <a:r>
              <a:rPr lang="en-US" sz="3200" dirty="0"/>
              <a:t>		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3" action="ppaction://hlinksldjump"/>
              </a:rPr>
              <a:t>C. Tap and Shout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2" action="ppaction://hlinksldjump"/>
              </a:rPr>
              <a:t>D. Check </a:t>
            </a:r>
            <a:r>
              <a:rPr lang="en-US" sz="3200" dirty="0">
                <a:hlinkClick r:id="rId2" action="ppaction://hlinksldjump"/>
              </a:rPr>
              <a:t>the wrist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0399" y="2091569"/>
            <a:ext cx="4423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Your answer is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CORRECT!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25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4980" y="2819400"/>
            <a:ext cx="445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Wrong Answer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14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Who will you call in a cardiac emergency?</a:t>
            </a:r>
          </a:p>
          <a:p>
            <a:pPr marL="457200" indent="-457200">
              <a:buAutoNum type="alphaLcPeriod"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2" action="ppaction://hlinksldjump"/>
              </a:rPr>
              <a:t>A. The </a:t>
            </a:r>
            <a:r>
              <a:rPr lang="en-US" sz="3200" dirty="0">
                <a:hlinkClick r:id="rId2" action="ppaction://hlinksldjump"/>
              </a:rPr>
              <a:t>victim's relative</a:t>
            </a:r>
            <a:r>
              <a:rPr lang="en-US" sz="3200" dirty="0"/>
              <a:t>		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2" action="ppaction://hlinksldjump"/>
              </a:rPr>
              <a:t>B. A </a:t>
            </a:r>
            <a:r>
              <a:rPr lang="en-US" sz="3200" dirty="0">
                <a:hlinkClick r:id="rId2" action="ppaction://hlinksldjump"/>
              </a:rPr>
              <a:t>local news station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3200" dirty="0" smtClean="0">
                <a:hlinkClick r:id="rId2" action="ppaction://hlinksldjump"/>
              </a:rPr>
              <a:t>C. Your </a:t>
            </a:r>
            <a:r>
              <a:rPr lang="en-US" sz="3200" dirty="0">
                <a:hlinkClick r:id="rId2" action="ppaction://hlinksldjump"/>
              </a:rPr>
              <a:t>local Red Cross</a:t>
            </a:r>
            <a:r>
              <a:rPr lang="en-US" sz="3200" dirty="0"/>
              <a:t>		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3200" dirty="0" smtClean="0">
                <a:hlinkClick r:id="rId3" action="ppaction://hlinksldjump"/>
              </a:rPr>
              <a:t>D. 911 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0399" y="2091569"/>
            <a:ext cx="4423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Your answer is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CORRECT!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4980" y="2819400"/>
            <a:ext cx="445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Wrong Answer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06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What rate should compressions be given?</a:t>
            </a:r>
          </a:p>
          <a:p>
            <a:pPr marL="0" lvl="0" indent="0">
              <a:buNone/>
            </a:pPr>
            <a:endParaRPr lang="en-US" sz="2800" dirty="0" smtClean="0"/>
          </a:p>
          <a:p>
            <a:pPr marL="0" lvl="0" indent="0">
              <a:buNone/>
            </a:pPr>
            <a:r>
              <a:rPr lang="en-US" sz="2800" dirty="0"/>
              <a:t>	</a:t>
            </a:r>
            <a:r>
              <a:rPr lang="en-US" sz="2800" dirty="0" smtClean="0">
                <a:hlinkClick r:id="rId2" action="ppaction://hlinksldjump"/>
              </a:rPr>
              <a:t>A. 75 </a:t>
            </a:r>
            <a:r>
              <a:rPr lang="en-US" sz="2800" dirty="0">
                <a:hlinkClick r:id="rId2" action="ppaction://hlinksldjump"/>
              </a:rPr>
              <a:t>beats per </a:t>
            </a:r>
            <a:r>
              <a:rPr lang="en-US" sz="2800" dirty="0" smtClean="0">
                <a:hlinkClick r:id="rId2" action="ppaction://hlinksldjump"/>
              </a:rPr>
              <a:t>minute</a:t>
            </a:r>
            <a:endParaRPr lang="en-US" sz="2800" dirty="0"/>
          </a:p>
          <a:p>
            <a:pPr marL="0" lv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hlinkClick r:id="rId2" action="ppaction://hlinksldjump"/>
              </a:rPr>
              <a:t>B. 90 </a:t>
            </a:r>
            <a:r>
              <a:rPr lang="en-US" sz="2800" dirty="0">
                <a:hlinkClick r:id="rId2" action="ppaction://hlinksldjump"/>
              </a:rPr>
              <a:t>beats per minute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hlinkClick r:id="rId3" action="ppaction://hlinksldjump"/>
              </a:rPr>
              <a:t>C. 100 </a:t>
            </a:r>
            <a:r>
              <a:rPr lang="en-US" sz="2800" dirty="0">
                <a:hlinkClick r:id="rId3" action="ppaction://hlinksldjump"/>
              </a:rPr>
              <a:t>beats per </a:t>
            </a:r>
            <a:r>
              <a:rPr lang="en-US" sz="2800" dirty="0" smtClean="0">
                <a:hlinkClick r:id="rId3" action="ppaction://hlinksldjump"/>
              </a:rPr>
              <a:t>minute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hlinkClick r:id="rId2" action="ppaction://hlinksldjump"/>
              </a:rPr>
              <a:t>D. 125 </a:t>
            </a:r>
            <a:r>
              <a:rPr lang="en-US" sz="2800" dirty="0">
                <a:hlinkClick r:id="rId2" action="ppaction://hlinksldjump"/>
              </a:rPr>
              <a:t>beats per minute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058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0399" y="2091569"/>
            <a:ext cx="4423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Your answer is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CORRECT!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1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Sudden cardiac arrest is the leading cause of death in adults.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133600"/>
            <a:ext cx="62865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5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4980" y="2819400"/>
            <a:ext cx="445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Wrong Answer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620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How deep should the chest be compressed during CPR.</a:t>
            </a:r>
          </a:p>
          <a:p>
            <a:pPr marL="0" lvl="0" indent="0">
              <a:buNone/>
            </a:pPr>
            <a:endParaRPr lang="en-US" sz="3200" dirty="0" smtClean="0"/>
          </a:p>
          <a:p>
            <a:pPr marL="0" lv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2" action="ppaction://hlinksldjump"/>
              </a:rPr>
              <a:t>A. 1 inch</a:t>
            </a:r>
            <a:endParaRPr lang="en-US" sz="3200" dirty="0"/>
          </a:p>
          <a:p>
            <a:pPr marL="0" lv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2" action="ppaction://hlinksldjump"/>
              </a:rPr>
              <a:t>B.  </a:t>
            </a:r>
            <a:r>
              <a:rPr lang="en-US" sz="3200" dirty="0">
                <a:hlinkClick r:id="rId2" action="ppaction://hlinksldjump"/>
              </a:rPr>
              <a:t>1½ </a:t>
            </a:r>
            <a:r>
              <a:rPr lang="en-US" sz="3200" dirty="0" smtClean="0">
                <a:hlinkClick r:id="rId2" action="ppaction://hlinksldjump"/>
              </a:rPr>
              <a:t>inches</a:t>
            </a:r>
            <a:endParaRPr lang="en-US" sz="3200" dirty="0" smtClean="0"/>
          </a:p>
          <a:p>
            <a:pPr marL="0" lv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3" action="ppaction://hlinksldjump"/>
              </a:rPr>
              <a:t>C. 2 inches</a:t>
            </a:r>
            <a:endParaRPr lang="en-US" sz="3200" dirty="0" smtClean="0"/>
          </a:p>
          <a:p>
            <a:pPr marL="0" lvl="0" indent="0">
              <a:buNone/>
            </a:pPr>
            <a:r>
              <a:rPr lang="en-US" sz="3200" dirty="0" smtClean="0"/>
              <a:t>	</a:t>
            </a:r>
            <a:r>
              <a:rPr lang="en-US" sz="3200" dirty="0" smtClean="0">
                <a:hlinkClick r:id="rId2" action="ppaction://hlinksldjump"/>
              </a:rPr>
              <a:t>D. 2</a:t>
            </a:r>
            <a:r>
              <a:rPr lang="en-US" sz="3200" dirty="0">
                <a:hlinkClick r:id="rId2" action="ppaction://hlinksldjump"/>
              </a:rPr>
              <a:t>½ inches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0399" y="2091569"/>
            <a:ext cx="4423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Your answer is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CORRECT!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6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4980" y="2819400"/>
            <a:ext cx="445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Wrong Answer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15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When calling 911/EMS what information should be provided?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2" action="ppaction://hlinksldjump"/>
              </a:rPr>
              <a:t>A. Condition </a:t>
            </a:r>
            <a:r>
              <a:rPr lang="en-US" sz="3200" dirty="0">
                <a:hlinkClick r:id="rId2" action="ppaction://hlinksldjump"/>
              </a:rPr>
              <a:t>of the victim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2" action="ppaction://hlinksldjump"/>
              </a:rPr>
              <a:t>B. Condition </a:t>
            </a:r>
            <a:r>
              <a:rPr lang="en-US" sz="3200" dirty="0">
                <a:hlinkClick r:id="rId2" action="ppaction://hlinksldjump"/>
              </a:rPr>
              <a:t>of the victim and current </a:t>
            </a:r>
            <a:r>
              <a:rPr lang="en-US" sz="3200" dirty="0" smtClean="0"/>
              <a:t>	</a:t>
            </a:r>
            <a:r>
              <a:rPr lang="en-US" sz="3200" dirty="0" smtClean="0">
                <a:hlinkClick r:id="rId2" action="ppaction://hlinksldjump"/>
              </a:rPr>
              <a:t>address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2" action="ppaction://hlinksldjump"/>
              </a:rPr>
              <a:t>C. Current </a:t>
            </a:r>
            <a:r>
              <a:rPr lang="en-US" sz="3200" dirty="0">
                <a:hlinkClick r:id="rId2" action="ppaction://hlinksldjump"/>
              </a:rPr>
              <a:t>address and number to call back 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3" action="ppaction://hlinksldjump"/>
              </a:rPr>
              <a:t>D. All of the above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0399" y="2091569"/>
            <a:ext cx="4423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Your answer is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CORRECT!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93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4980" y="2819400"/>
            <a:ext cx="445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Wrong Answer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86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92" y="1676400"/>
            <a:ext cx="4953000" cy="430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time it is time to perform Hands-Only CPR!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  <a:defRPr/>
            </a:pPr>
            <a:r>
              <a:rPr lang="en-US" sz="3600" b="1" dirty="0" smtClean="0">
                <a:cs typeface="Arial" charset="0"/>
              </a:rPr>
              <a:t>CPR</a:t>
            </a:r>
            <a:endParaRPr lang="en-US" sz="3600" b="1" dirty="0">
              <a:cs typeface="Arial" charset="0"/>
            </a:endParaRPr>
          </a:p>
          <a:p>
            <a:pPr>
              <a:buNone/>
              <a:defRPr/>
            </a:pPr>
            <a:r>
              <a:rPr lang="en-US" sz="3200" b="1" dirty="0">
                <a:cs typeface="Arial" charset="0"/>
              </a:rPr>
              <a:t>It is estimated that about 60 percent of heart </a:t>
            </a:r>
            <a:r>
              <a:rPr lang="en-US" sz="3200" b="1" dirty="0" smtClean="0">
                <a:cs typeface="Arial" charset="0"/>
              </a:rPr>
              <a:t>attacks resulting </a:t>
            </a:r>
            <a:r>
              <a:rPr lang="en-US" sz="3200" b="1" dirty="0">
                <a:cs typeface="Arial" charset="0"/>
              </a:rPr>
              <a:t>in cardiac arrest occur in the presence of a witness who might be able to save the victim.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77" y="4876800"/>
            <a:ext cx="36195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58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3200" b="1" dirty="0">
                <a:cs typeface="Arial" charset="0"/>
              </a:rPr>
              <a:t>About two-thirds of the deaths caused by cardiac arrest occur before victims can reach a hospital. </a:t>
            </a:r>
          </a:p>
          <a:p>
            <a:pPr>
              <a:buNone/>
              <a:defRPr/>
            </a:pPr>
            <a:r>
              <a:rPr lang="en-US" sz="3200" b="1" i="1" u="sng" dirty="0">
                <a:cs typeface="Arial" charset="0"/>
              </a:rPr>
              <a:t>CPR doubles a person’s chance of survival from sudden cardiac arrest.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5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cs typeface="Arial" charset="0"/>
              </a:rPr>
              <a:t>CPR </a:t>
            </a:r>
            <a:r>
              <a:rPr lang="en-US" sz="3200" b="1" dirty="0">
                <a:cs typeface="Arial" charset="0"/>
              </a:rPr>
              <a:t>provides oxygenated blood to the brain and heart and keeps these organs alive until defibrillation shocks the heart back to a normal rhythm.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2743200"/>
            <a:ext cx="6096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40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7" y="228600"/>
            <a:ext cx="870108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0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4485</TotalTime>
  <Words>700</Words>
  <Application>Microsoft Office PowerPoint</Application>
  <PresentationFormat>On-screen Show (4:3)</PresentationFormat>
  <Paragraphs>163</Paragraphs>
  <Slides>57</Slides>
  <Notes>0</Notes>
  <HiddenSlides>20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Thatch</vt:lpstr>
      <vt:lpstr>Personal and Consumer Health</vt:lpstr>
      <vt:lpstr>PowerPoint Presentation</vt:lpstr>
      <vt:lpstr>Objectives</vt:lpstr>
      <vt:lpstr>Objectives</vt:lpstr>
      <vt:lpstr>PowerPoint Presentation</vt:lpstr>
      <vt:lpstr>PowerPoint Presentation</vt:lpstr>
      <vt:lpstr>CPR</vt:lpstr>
      <vt:lpstr>PowerPoint Presentation</vt:lpstr>
      <vt:lpstr>PowerPoint Presentation</vt:lpstr>
      <vt:lpstr>PowerPoint Presentation</vt:lpstr>
      <vt:lpstr>The Three C’s of Emergencies!</vt:lpstr>
      <vt:lpstr>1. Check out the situation.</vt:lpstr>
      <vt:lpstr>2. Call for help.</vt:lpstr>
      <vt:lpstr>3. Care for the victim.</vt:lpstr>
      <vt:lpstr>CPR and AED Use for Schools- Part 1- Hands Only CPR</vt:lpstr>
      <vt:lpstr>Step 1</vt:lpstr>
      <vt:lpstr>Step 2</vt:lpstr>
      <vt:lpstr>PowerPoint Presentation</vt:lpstr>
      <vt:lpstr>Position victim for compressions.</vt:lpstr>
      <vt:lpstr>PowerPoint Presentation</vt:lpstr>
      <vt:lpstr>PowerPoint Presentation</vt:lpstr>
      <vt:lpstr>Correct body position.</vt:lpstr>
      <vt:lpstr>Step 3</vt:lpstr>
      <vt:lpstr>Continue compressions until…</vt:lpstr>
      <vt:lpstr>Practice hands-only CPR</vt:lpstr>
      <vt:lpstr>PowerPoint Presentation</vt:lpstr>
      <vt:lpstr>Question 1</vt:lpstr>
      <vt:lpstr>PowerPoint Presentation</vt:lpstr>
      <vt:lpstr>PowerPoint Presentation</vt:lpstr>
      <vt:lpstr>Question 2</vt:lpstr>
      <vt:lpstr>PowerPoint Presentation</vt:lpstr>
      <vt:lpstr>PowerPoint Presentation</vt:lpstr>
      <vt:lpstr>Question 3</vt:lpstr>
      <vt:lpstr>PowerPoint Presentation</vt:lpstr>
      <vt:lpstr>PowerPoint Presentation</vt:lpstr>
      <vt:lpstr>Question 4</vt:lpstr>
      <vt:lpstr>PowerPoint Presentation</vt:lpstr>
      <vt:lpstr>PowerPoint Presentation</vt:lpstr>
      <vt:lpstr>Question 5</vt:lpstr>
      <vt:lpstr>PowerPoint Presentation</vt:lpstr>
      <vt:lpstr>PowerPoint Presentation</vt:lpstr>
      <vt:lpstr>Question 6</vt:lpstr>
      <vt:lpstr>PowerPoint Presentation</vt:lpstr>
      <vt:lpstr>PowerPoint Presentation</vt:lpstr>
      <vt:lpstr>Question 7</vt:lpstr>
      <vt:lpstr>PowerPoint Presentation</vt:lpstr>
      <vt:lpstr>PowerPoint Presentation</vt:lpstr>
      <vt:lpstr>Question 8</vt:lpstr>
      <vt:lpstr>PowerPoint Presentation</vt:lpstr>
      <vt:lpstr>PowerPoint Presentation</vt:lpstr>
      <vt:lpstr>Question 9</vt:lpstr>
      <vt:lpstr>PowerPoint Presentation</vt:lpstr>
      <vt:lpstr>PowerPoint Presentation</vt:lpstr>
      <vt:lpstr>Question 10</vt:lpstr>
      <vt:lpstr>PowerPoint Presentation</vt:lpstr>
      <vt:lpstr>PowerPoint Presentation</vt:lpstr>
      <vt:lpstr>Now time it is time to perform Hands-Only CPR!</vt:lpstr>
    </vt:vector>
  </TitlesOfParts>
  <Company>PCS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Luanne Warren</dc:creator>
  <cp:lastModifiedBy>Luanne Warren</cp:lastModifiedBy>
  <cp:revision>35</cp:revision>
  <dcterms:created xsi:type="dcterms:W3CDTF">2015-09-17T19:55:09Z</dcterms:created>
  <dcterms:modified xsi:type="dcterms:W3CDTF">2015-09-21T14:52:28Z</dcterms:modified>
</cp:coreProperties>
</file>